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8359" r:id="rId5"/>
    <p:sldId id="8369" r:id="rId6"/>
    <p:sldId id="8365" r:id="rId7"/>
    <p:sldId id="8368" r:id="rId8"/>
    <p:sldId id="8361" r:id="rId9"/>
    <p:sldId id="261" r:id="rId10"/>
    <p:sldId id="83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antha Samuel" initials="SS" lastIdx="1" clrIdx="0">
    <p:extLst>
      <p:ext uri="{19B8F6BF-5375-455C-9EA6-DF929625EA0E}">
        <p15:presenceInfo xmlns:p15="http://schemas.microsoft.com/office/powerpoint/2012/main" userId="S::Samantha.Samuel@fonterra.com::159ce1ff-a275-4d1c-bbc2-12b6109f39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89701-F3B5-4752-9DCB-FC148699CE03}" v="104" dt="2024-10-04T08:11:56.870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4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ia Maclaren" userId="3753dc4c-1a0d-4f01-b9b5-6788ae5cbd69" providerId="ADAL" clId="{D4389701-F3B5-4752-9DCB-FC148699CE03}"/>
    <pc:docChg chg="undo custSel modSld">
      <pc:chgData name="Sylvia Maclaren" userId="3753dc4c-1a0d-4f01-b9b5-6788ae5cbd69" providerId="ADAL" clId="{D4389701-F3B5-4752-9DCB-FC148699CE03}" dt="2024-10-04T08:16:25.591" v="3729" actId="20577"/>
      <pc:docMkLst>
        <pc:docMk/>
      </pc:docMkLst>
      <pc:sldChg chg="delSp modSp mod">
        <pc:chgData name="Sylvia Maclaren" userId="3753dc4c-1a0d-4f01-b9b5-6788ae5cbd69" providerId="ADAL" clId="{D4389701-F3B5-4752-9DCB-FC148699CE03}" dt="2024-10-04T08:16:25.591" v="3729" actId="20577"/>
        <pc:sldMkLst>
          <pc:docMk/>
          <pc:sldMk cId="0" sldId="261"/>
        </pc:sldMkLst>
        <pc:spChg chg="mod">
          <ac:chgData name="Sylvia Maclaren" userId="3753dc4c-1a0d-4f01-b9b5-6788ae5cbd69" providerId="ADAL" clId="{D4389701-F3B5-4752-9DCB-FC148699CE03}" dt="2024-10-04T07:06:59.073" v="410" actId="20577"/>
          <ac:spMkLst>
            <pc:docMk/>
            <pc:sldMk cId="0" sldId="261"/>
            <ac:spMk id="8" creationId="{E06690BA-B00B-9A6D-646A-6C8218B1123C}"/>
          </ac:spMkLst>
        </pc:spChg>
        <pc:graphicFrameChg chg="del mod modGraphic">
          <ac:chgData name="Sylvia Maclaren" userId="3753dc4c-1a0d-4f01-b9b5-6788ae5cbd69" providerId="ADAL" clId="{D4389701-F3B5-4752-9DCB-FC148699CE03}" dt="2024-10-04T07:12:02.582" v="594" actId="478"/>
          <ac:graphicFrameMkLst>
            <pc:docMk/>
            <pc:sldMk cId="0" sldId="261"/>
            <ac:graphicFrameMk id="5" creationId="{E1840266-ADB9-C45E-50F5-FCE018B68A7A}"/>
          </ac:graphicFrameMkLst>
        </pc:graphicFrameChg>
        <pc:graphicFrameChg chg="mod modGraphic">
          <ac:chgData name="Sylvia Maclaren" userId="3753dc4c-1a0d-4f01-b9b5-6788ae5cbd69" providerId="ADAL" clId="{D4389701-F3B5-4752-9DCB-FC148699CE03}" dt="2024-10-04T08:16:25.591" v="3729" actId="20577"/>
          <ac:graphicFrameMkLst>
            <pc:docMk/>
            <pc:sldMk cId="0" sldId="261"/>
            <ac:graphicFrameMk id="10" creationId="{638994EE-9E2A-B819-0CE5-5E6814005739}"/>
          </ac:graphicFrameMkLst>
        </pc:graphicFrameChg>
      </pc:sldChg>
      <pc:sldChg chg="modSp mod">
        <pc:chgData name="Sylvia Maclaren" userId="3753dc4c-1a0d-4f01-b9b5-6788ae5cbd69" providerId="ADAL" clId="{D4389701-F3B5-4752-9DCB-FC148699CE03}" dt="2024-10-04T06:59:16.631" v="144" actId="400"/>
        <pc:sldMkLst>
          <pc:docMk/>
          <pc:sldMk cId="1307631364" sldId="8359"/>
        </pc:sldMkLst>
        <pc:spChg chg="mod">
          <ac:chgData name="Sylvia Maclaren" userId="3753dc4c-1a0d-4f01-b9b5-6788ae5cbd69" providerId="ADAL" clId="{D4389701-F3B5-4752-9DCB-FC148699CE03}" dt="2024-10-04T06:59:16.631" v="144" actId="400"/>
          <ac:spMkLst>
            <pc:docMk/>
            <pc:sldMk cId="1307631364" sldId="8359"/>
            <ac:spMk id="7" creationId="{8D05BA72-907C-437C-8E02-CC99B076B76F}"/>
          </ac:spMkLst>
        </pc:spChg>
      </pc:sldChg>
      <pc:sldChg chg="modSp mod">
        <pc:chgData name="Sylvia Maclaren" userId="3753dc4c-1a0d-4f01-b9b5-6788ae5cbd69" providerId="ADAL" clId="{D4389701-F3B5-4752-9DCB-FC148699CE03}" dt="2024-10-04T07:48:57.111" v="2480"/>
        <pc:sldMkLst>
          <pc:docMk/>
          <pc:sldMk cId="929441097" sldId="8361"/>
        </pc:sldMkLst>
        <pc:spChg chg="mod">
          <ac:chgData name="Sylvia Maclaren" userId="3753dc4c-1a0d-4f01-b9b5-6788ae5cbd69" providerId="ADAL" clId="{D4389701-F3B5-4752-9DCB-FC148699CE03}" dt="2024-10-04T07:25:35.460" v="1420"/>
          <ac:spMkLst>
            <pc:docMk/>
            <pc:sldMk cId="929441097" sldId="8361"/>
            <ac:spMk id="4" creationId="{7734EBB2-4535-3471-CF81-F10407EE529D}"/>
          </ac:spMkLst>
        </pc:spChg>
        <pc:spChg chg="mod">
          <ac:chgData name="Sylvia Maclaren" userId="3753dc4c-1a0d-4f01-b9b5-6788ae5cbd69" providerId="ADAL" clId="{D4389701-F3B5-4752-9DCB-FC148699CE03}" dt="2024-10-04T07:00:01.439" v="145" actId="208"/>
          <ac:spMkLst>
            <pc:docMk/>
            <pc:sldMk cId="929441097" sldId="8361"/>
            <ac:spMk id="6" creationId="{29268EC1-FC24-738A-6A7E-2717164036D6}"/>
          </ac:spMkLst>
        </pc:spChg>
        <pc:spChg chg="mod">
          <ac:chgData name="Sylvia Maclaren" userId="3753dc4c-1a0d-4f01-b9b5-6788ae5cbd69" providerId="ADAL" clId="{D4389701-F3B5-4752-9DCB-FC148699CE03}" dt="2024-10-04T07:41:09.943" v="1980" actId="400"/>
          <ac:spMkLst>
            <pc:docMk/>
            <pc:sldMk cId="929441097" sldId="8361"/>
            <ac:spMk id="11" creationId="{6BDAECA8-18B8-6611-CA09-84E2AC6560FA}"/>
          </ac:spMkLst>
        </pc:spChg>
        <pc:spChg chg="mod">
          <ac:chgData name="Sylvia Maclaren" userId="3753dc4c-1a0d-4f01-b9b5-6788ae5cbd69" providerId="ADAL" clId="{D4389701-F3B5-4752-9DCB-FC148699CE03}" dt="2024-10-04T06:59:09.277" v="143" actId="13926"/>
          <ac:spMkLst>
            <pc:docMk/>
            <pc:sldMk cId="929441097" sldId="8361"/>
            <ac:spMk id="31" creationId="{8B743ADD-D7CD-4AE1-812B-958A59B0AC63}"/>
          </ac:spMkLst>
        </pc:spChg>
        <pc:spChg chg="mod">
          <ac:chgData name="Sylvia Maclaren" userId="3753dc4c-1a0d-4f01-b9b5-6788ae5cbd69" providerId="ADAL" clId="{D4389701-F3B5-4752-9DCB-FC148699CE03}" dt="2024-10-04T06:57:41.490" v="106" actId="20577"/>
          <ac:spMkLst>
            <pc:docMk/>
            <pc:sldMk cId="929441097" sldId="8361"/>
            <ac:spMk id="35" creationId="{2ECDE414-5142-3053-215A-27C861784F63}"/>
          </ac:spMkLst>
        </pc:spChg>
        <pc:spChg chg="mod">
          <ac:chgData name="Sylvia Maclaren" userId="3753dc4c-1a0d-4f01-b9b5-6788ae5cbd69" providerId="ADAL" clId="{D4389701-F3B5-4752-9DCB-FC148699CE03}" dt="2024-10-04T07:48:57.111" v="2480"/>
          <ac:spMkLst>
            <pc:docMk/>
            <pc:sldMk cId="929441097" sldId="8361"/>
            <ac:spMk id="48" creationId="{B7ADEAAF-E22D-4A9A-9985-8CE7B1382B4B}"/>
          </ac:spMkLst>
        </pc:spChg>
      </pc:sldChg>
      <pc:sldChg chg="modSp mod">
        <pc:chgData name="Sylvia Maclaren" userId="3753dc4c-1a0d-4f01-b9b5-6788ae5cbd69" providerId="ADAL" clId="{D4389701-F3B5-4752-9DCB-FC148699CE03}" dt="2024-10-04T07:02:55.324" v="199" actId="13926"/>
        <pc:sldMkLst>
          <pc:docMk/>
          <pc:sldMk cId="2723264090" sldId="8365"/>
        </pc:sldMkLst>
        <pc:spChg chg="mod">
          <ac:chgData name="Sylvia Maclaren" userId="3753dc4c-1a0d-4f01-b9b5-6788ae5cbd69" providerId="ADAL" clId="{D4389701-F3B5-4752-9DCB-FC148699CE03}" dt="2024-10-04T07:02:55.324" v="199" actId="13926"/>
          <ac:spMkLst>
            <pc:docMk/>
            <pc:sldMk cId="2723264090" sldId="8365"/>
            <ac:spMk id="18" creationId="{5D6BE302-4007-451F-A48E-474BC754C8AB}"/>
          </ac:spMkLst>
        </pc:spChg>
      </pc:sldChg>
      <pc:sldChg chg="addSp delSp modSp mod">
        <pc:chgData name="Sylvia Maclaren" userId="3753dc4c-1a0d-4f01-b9b5-6788ae5cbd69" providerId="ADAL" clId="{D4389701-F3B5-4752-9DCB-FC148699CE03}" dt="2024-10-04T08:15:01.048" v="3684" actId="20577"/>
        <pc:sldMkLst>
          <pc:docMk/>
          <pc:sldMk cId="540579672" sldId="8367"/>
        </pc:sldMkLst>
        <pc:spChg chg="mod">
          <ac:chgData name="Sylvia Maclaren" userId="3753dc4c-1a0d-4f01-b9b5-6788ae5cbd69" providerId="ADAL" clId="{D4389701-F3B5-4752-9DCB-FC148699CE03}" dt="2024-10-04T07:06:53.848" v="406" actId="20577"/>
          <ac:spMkLst>
            <pc:docMk/>
            <pc:sldMk cId="540579672" sldId="8367"/>
            <ac:spMk id="8" creationId="{E06690BA-B00B-9A6D-646A-6C8218B1123C}"/>
          </ac:spMkLst>
        </pc:spChg>
        <pc:graphicFrameChg chg="del mod modGraphic">
          <ac:chgData name="Sylvia Maclaren" userId="3753dc4c-1a0d-4f01-b9b5-6788ae5cbd69" providerId="ADAL" clId="{D4389701-F3B5-4752-9DCB-FC148699CE03}" dt="2024-10-04T07:34:45.109" v="1735" actId="478"/>
          <ac:graphicFrameMkLst>
            <pc:docMk/>
            <pc:sldMk cId="540579672" sldId="8367"/>
            <ac:graphicFrameMk id="2" creationId="{939A2970-F3A4-B20B-40EC-83AC9E97BFDB}"/>
          </ac:graphicFrameMkLst>
        </pc:graphicFrameChg>
        <pc:graphicFrameChg chg="add mod modGraphic">
          <ac:chgData name="Sylvia Maclaren" userId="3753dc4c-1a0d-4f01-b9b5-6788ae5cbd69" providerId="ADAL" clId="{D4389701-F3B5-4752-9DCB-FC148699CE03}" dt="2024-10-04T08:15:01.048" v="3684" actId="20577"/>
          <ac:graphicFrameMkLst>
            <pc:docMk/>
            <pc:sldMk cId="540579672" sldId="8367"/>
            <ac:graphicFrameMk id="6" creationId="{37E4847E-A53A-A2EE-D9C3-799BC4FB395C}"/>
          </ac:graphicFrameMkLst>
        </pc:graphicFrameChg>
        <pc:graphicFrameChg chg="del mod modGraphic">
          <ac:chgData name="Sylvia Maclaren" userId="3753dc4c-1a0d-4f01-b9b5-6788ae5cbd69" providerId="ADAL" clId="{D4389701-F3B5-4752-9DCB-FC148699CE03}" dt="2024-10-04T07:30:18.583" v="1541" actId="478"/>
          <ac:graphicFrameMkLst>
            <pc:docMk/>
            <pc:sldMk cId="540579672" sldId="8367"/>
            <ac:graphicFrameMk id="10" creationId="{638994EE-9E2A-B819-0CE5-5E6814005739}"/>
          </ac:graphicFrameMkLst>
        </pc:graphicFrameChg>
      </pc:sldChg>
      <pc:sldChg chg="modSp mod">
        <pc:chgData name="Sylvia Maclaren" userId="3753dc4c-1a0d-4f01-b9b5-6788ae5cbd69" providerId="ADAL" clId="{D4389701-F3B5-4752-9DCB-FC148699CE03}" dt="2024-10-04T07:48:19.719" v="2448" actId="20577"/>
        <pc:sldMkLst>
          <pc:docMk/>
          <pc:sldMk cId="616214372" sldId="8368"/>
        </pc:sldMkLst>
        <pc:spChg chg="mod">
          <ac:chgData name="Sylvia Maclaren" userId="3753dc4c-1a0d-4f01-b9b5-6788ae5cbd69" providerId="ADAL" clId="{D4389701-F3B5-4752-9DCB-FC148699CE03}" dt="2024-10-04T07:48:19.719" v="2448" actId="20577"/>
          <ac:spMkLst>
            <pc:docMk/>
            <pc:sldMk cId="616214372" sldId="8368"/>
            <ac:spMk id="11" creationId="{A3E13FCB-F391-4B35-99B0-E2EFBB517BB3}"/>
          </ac:spMkLst>
        </pc:spChg>
        <pc:spChg chg="mod">
          <ac:chgData name="Sylvia Maclaren" userId="3753dc4c-1a0d-4f01-b9b5-6788ae5cbd69" providerId="ADAL" clId="{D4389701-F3B5-4752-9DCB-FC148699CE03}" dt="2024-10-04T06:56:32.954" v="89" actId="13926"/>
          <ac:spMkLst>
            <pc:docMk/>
            <pc:sldMk cId="616214372" sldId="8368"/>
            <ac:spMk id="12" creationId="{1341EBBE-2360-4CB0-BA24-C2E4750D86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85133-E172-4F6E-9181-910F247816A3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5CE0B-8408-4C61-A7D5-295726827A0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5797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C390-C3E2-4298-8A49-209A2B2B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71781-C87A-4ECA-9CA4-0DEBB7CBF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8979A-842C-4E9C-8EDD-57D52BC3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468F1-896E-4542-A10F-AAB92BBF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F8DCF-FED4-44FF-A43C-95D14326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4500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7E1D8-C94C-4AA5-B410-8D0BE30F0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622D4-837E-40AD-A86A-908E761CA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882BA-A12C-41AF-AA53-21CE716AD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5F65-E94F-43B0-A276-A66A8BB4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67E67-489A-4478-B716-65861E6D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952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2B7B5-B928-436B-8AF4-BBC97CB85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F7BE0-C508-4E20-B95A-FB5A64DF3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40D94-5008-4EFD-9E3C-7E0AF348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E50AB-38B8-4FEB-9C03-6A496BDC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10721-1FD4-496A-B5AF-715E6EDC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4068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debar Content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0F37E5-098D-4B4E-8F50-5BBDD09142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7150" y="0"/>
            <a:ext cx="3240088" cy="6858000"/>
          </a:xfrm>
          <a:solidFill>
            <a:schemeClr val="accent1"/>
          </a:solidFill>
        </p:spPr>
        <p:txBody>
          <a:bodyPr lIns="457200" tIns="1188720" rIns="274320"/>
          <a:lstStyle>
            <a:lvl1pPr>
              <a:spcAft>
                <a:spcPts val="600"/>
              </a:spcAft>
              <a:defRPr sz="60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tabLst/>
              <a:defRPr sz="1600">
                <a:solidFill>
                  <a:schemeClr val="bg1"/>
                </a:solidFill>
              </a:defRPr>
            </a:lvl2pPr>
            <a:lvl3pPr marL="228600" indent="-228600">
              <a:tabLst/>
              <a:defRPr sz="1600">
                <a:solidFill>
                  <a:schemeClr val="bg1"/>
                </a:solidFill>
              </a:defRPr>
            </a:lvl3pPr>
            <a:lvl4pPr marL="228600" indent="-228600">
              <a:tabLst/>
              <a:defRPr sz="1600">
                <a:solidFill>
                  <a:schemeClr val="bg1"/>
                </a:solidFill>
              </a:defRPr>
            </a:lvl4pPr>
            <a:lvl5pPr marL="0" indent="0">
              <a:buFontTx/>
              <a:buNone/>
              <a:tabLst/>
              <a:defRPr sz="12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00%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302839"/>
            <a:ext cx="7783513" cy="3781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2BEFA7-94B0-F14D-8D0E-FEFBB368FAB7}" type="datetime3">
              <a:rPr lang="en-US" smtClean="0"/>
              <a:t>4 October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73FCEF-5573-7E43-8272-70C9D66591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B35F889-CC52-F940-856C-51ED29C13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4325" y="1612900"/>
            <a:ext cx="7783513" cy="344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0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7030B-4D67-4A59-9E23-CDB2AB3E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A9B0A-EDAE-4B17-B7FA-6C2789780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3D8B5-C829-4172-A26C-DA54561A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C48A1-D84F-41C2-943D-613D8675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9F233-318C-4A5C-812D-F4052FB1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765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A486F-7B5C-4ACA-8BC9-6F12340C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5E60E-BDE0-4476-875E-B95DB3AA4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B0CF-420A-47D1-9389-EC936198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3EF70-4FE5-4297-B7FA-A16F0838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3F533-2F4F-4884-9414-26398E171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821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04E9-1313-4240-A73A-B4AB286A7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3C32-63E2-4ABB-B569-F5C3DFE73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46FCF-FCF5-4381-ADDE-215993F21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4E258-E20D-45D5-B34F-FB049C7A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1150D-EFED-495D-B3A6-D207141B5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69176-6F0F-4ECC-9CAC-FCB83EEE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468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7639-F453-4BE0-A3D4-BEAD9309C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1A5B3-A98B-4232-97B8-D4FE8FD7C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146CC-A740-4EB2-84A6-7BB1592FC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4AEDA2-E53B-49F6-8866-955189772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AE8941-1E3B-488A-85CA-5058E1F80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6B1C6-9371-4042-B482-85C905F3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20B49-C159-47C7-A543-A2056207E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DA3A69-13C1-42B0-BF0E-C636FC13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331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F6D8-F8A3-43C0-B08D-019314C1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5D4D1-3468-438A-B3E5-87DC6E76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40216-970A-4FC6-A886-959A4C7C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023CB-0138-40A8-B25C-FD48EBCE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681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ABB810-853A-4109-8267-269B2A499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A7A552-F004-4534-A47F-7CBA85B4D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17253-82D0-4A76-A646-3C44227A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678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9B88E-2051-40F4-9586-5973EB77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9132-8983-47AD-925A-8C97748FC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3CE228-551C-441E-A386-29AE0A2D2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A882D-1225-41DF-8D6D-261560A0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B114D-4D52-4C56-9DAE-C164283B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348C0-EF21-4E14-8E7B-C4A0106D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50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4C05-D4DF-439B-9A67-9858492C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616C8-F732-4EDE-AF56-3E9E66BE3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DE8C7-E816-41C7-85F3-4B86D816E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82ED7-60DC-42A3-87B8-9D97699D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C42E2-78D6-4667-990D-69229200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8CC74-7947-4613-8259-1CC01593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275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C8A83D-23B2-4384-ABBB-590D04227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7913D-EE94-44F6-AE9F-A438F68EA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ECB25-D8AD-4E9D-8C57-B6AD73BCC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6E5F2-DB36-474E-BDF6-15DFA885FBEB}" type="datetimeFigureOut">
              <a:rPr lang="en-NZ" smtClean="0"/>
              <a:t>4/10/2024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0699E-D4C5-4DA3-A5EC-0142E45A3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0F48D-3EF2-4855-B753-C39A308AA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B7D2F-FF87-4083-886D-3A7FC04ACC1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60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F484B-3CD3-4486-9942-24569563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1555-4E7B-2F45-99CC-7D97BF5184A8}" type="datetime3">
              <a:rPr lang="en-US" smtClean="0"/>
              <a:t>4 October 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49D98-9F07-4D4C-877E-4EEBD6C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FCEF-5573-7E43-8272-70C9D66591DA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9AE8-59EF-4258-AD05-8CF41748D201}"/>
              </a:ext>
            </a:extLst>
          </p:cNvPr>
          <p:cNvSpPr/>
          <p:nvPr/>
        </p:nvSpPr>
        <p:spPr>
          <a:xfrm>
            <a:off x="3724013" y="573025"/>
            <a:ext cx="5462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0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PMINZ Aspiration Statement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7B92426A-D9BE-4EE7-B6A5-67EA1883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D05BA72-907C-437C-8E02-CC99B076B76F}"/>
              </a:ext>
            </a:extLst>
          </p:cNvPr>
          <p:cNvSpPr/>
          <p:nvPr/>
        </p:nvSpPr>
        <p:spPr>
          <a:xfrm>
            <a:off x="1195362" y="2373562"/>
            <a:ext cx="90018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i="1" dirty="0">
                <a:solidFill>
                  <a:schemeClr val="accent5"/>
                </a:solidFill>
                <a:latin typeface="+mj-lt"/>
              </a:rPr>
              <a:t>‘</a:t>
            </a:r>
            <a:r>
              <a:rPr lang="en-NZ" sz="3200" b="1" dirty="0">
                <a:solidFill>
                  <a:schemeClr val="accent1"/>
                </a:solidFill>
                <a:latin typeface="+mj-lt"/>
              </a:rPr>
              <a:t>New Zealand's leading professional </a:t>
            </a:r>
            <a:r>
              <a:rPr lang="en-NZ" sz="3200" b="1" dirty="0">
                <a:solidFill>
                  <a:schemeClr val="accent2"/>
                </a:solidFill>
                <a:latin typeface="+mj-lt"/>
              </a:rPr>
              <a:t>project management</a:t>
            </a:r>
            <a:r>
              <a:rPr lang="en-NZ" sz="3200" b="1" dirty="0">
                <a:solidFill>
                  <a:schemeClr val="accent5"/>
                </a:solidFill>
                <a:latin typeface="+mj-lt"/>
              </a:rPr>
              <a:t> </a:t>
            </a:r>
            <a:r>
              <a:rPr lang="en-NZ" sz="3200" b="1" dirty="0">
                <a:solidFill>
                  <a:schemeClr val="accent1"/>
                </a:solidFill>
                <a:latin typeface="+mj-lt"/>
              </a:rPr>
              <a:t>organisation, offering </a:t>
            </a:r>
            <a:r>
              <a:rPr lang="en-NZ" sz="3200" b="1" dirty="0">
                <a:solidFill>
                  <a:schemeClr val="accent2"/>
                </a:solidFill>
                <a:latin typeface="+mj-lt"/>
              </a:rPr>
              <a:t>exceptional value </a:t>
            </a:r>
            <a:r>
              <a:rPr lang="en-NZ" sz="3200" b="1" dirty="0">
                <a:solidFill>
                  <a:schemeClr val="accent1"/>
                </a:solidFill>
                <a:latin typeface="+mj-lt"/>
              </a:rPr>
              <a:t>to its </a:t>
            </a:r>
            <a:r>
              <a:rPr lang="en-NZ" sz="3200" b="1" dirty="0">
                <a:solidFill>
                  <a:schemeClr val="accent2"/>
                </a:solidFill>
                <a:latin typeface="+mj-lt"/>
              </a:rPr>
              <a:t>members and partners</a:t>
            </a:r>
            <a:r>
              <a:rPr lang="en-US" sz="3000" b="1" i="1" dirty="0">
                <a:solidFill>
                  <a:schemeClr val="accent5"/>
                </a:solidFill>
                <a:latin typeface="+mj-lt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30763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F484B-3CD3-4486-9942-24569563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1555-4E7B-2F45-99CC-7D97BF5184A8}" type="datetime3">
              <a:rPr lang="en-US" smtClean="0"/>
              <a:t>4 October 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49D98-9F07-4D4C-877E-4EEBD6C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FCEF-5573-7E43-8272-70C9D66591DA}" type="slidenum">
              <a:rPr lang="en-US" smtClean="0"/>
              <a:t>2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9AE8-59EF-4258-AD05-8CF41748D201}"/>
              </a:ext>
            </a:extLst>
          </p:cNvPr>
          <p:cNvSpPr/>
          <p:nvPr/>
        </p:nvSpPr>
        <p:spPr>
          <a:xfrm>
            <a:off x="4519846" y="613001"/>
            <a:ext cx="5462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PMINZ Values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7B92426A-D9BE-4EE7-B6A5-67EA1883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D05BA72-907C-437C-8E02-CC99B076B76F}"/>
              </a:ext>
            </a:extLst>
          </p:cNvPr>
          <p:cNvSpPr/>
          <p:nvPr/>
        </p:nvSpPr>
        <p:spPr>
          <a:xfrm>
            <a:off x="1195362" y="2373562"/>
            <a:ext cx="90018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3000" b="1" i="1" dirty="0">
              <a:solidFill>
                <a:schemeClr val="accent5"/>
              </a:solidFill>
              <a:latin typeface="+mj-lt"/>
            </a:endParaRPr>
          </a:p>
          <a:p>
            <a:pPr algn="ctr">
              <a:defRPr/>
            </a:pPr>
            <a:endParaRPr lang="en-US" sz="3000" b="1" i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D59AE64-630D-6A93-3332-A7365200DE42}"/>
              </a:ext>
            </a:extLst>
          </p:cNvPr>
          <p:cNvSpPr/>
          <p:nvPr/>
        </p:nvSpPr>
        <p:spPr>
          <a:xfrm>
            <a:off x="6295628" y="1805195"/>
            <a:ext cx="2386038" cy="219121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/>
              <a:t>Fun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BC3BA98-702A-210F-BD4B-B674939EF694}"/>
              </a:ext>
            </a:extLst>
          </p:cNvPr>
          <p:cNvSpPr/>
          <p:nvPr/>
        </p:nvSpPr>
        <p:spPr>
          <a:xfrm>
            <a:off x="4379259" y="3996407"/>
            <a:ext cx="2386038" cy="21912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/>
              <a:t>Solution Focus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C07025-5D6B-1722-7EDC-47719F070CC8}"/>
              </a:ext>
            </a:extLst>
          </p:cNvPr>
          <p:cNvSpPr/>
          <p:nvPr/>
        </p:nvSpPr>
        <p:spPr>
          <a:xfrm>
            <a:off x="2858818" y="1805195"/>
            <a:ext cx="2386038" cy="21912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/>
              <a:t>Empathy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424D95B-BADC-D2E4-1ED7-36D737D69DAB}"/>
              </a:ext>
            </a:extLst>
          </p:cNvPr>
          <p:cNvSpPr/>
          <p:nvPr/>
        </p:nvSpPr>
        <p:spPr>
          <a:xfrm>
            <a:off x="7596162" y="3996407"/>
            <a:ext cx="2386038" cy="219121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/>
              <a:t>Honest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610441D-C2FE-49F4-B7CC-638F070E8B97}"/>
              </a:ext>
            </a:extLst>
          </p:cNvPr>
          <p:cNvSpPr/>
          <p:nvPr/>
        </p:nvSpPr>
        <p:spPr>
          <a:xfrm>
            <a:off x="1339273" y="3996407"/>
            <a:ext cx="2386038" cy="21912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/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407607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F484B-3CD3-4486-9942-24569563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1555-4E7B-2F45-99CC-7D97BF5184A8}" type="datetime3">
              <a:rPr lang="en-US" smtClean="0"/>
              <a:t>4 October 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49D98-9F07-4D4C-877E-4EEBD6C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FCEF-5573-7E43-8272-70C9D66591DA}" type="slidenum">
              <a:rPr lang="en-US" smtClean="0"/>
              <a:t>3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9AE8-59EF-4258-AD05-8CF41748D201}"/>
              </a:ext>
            </a:extLst>
          </p:cNvPr>
          <p:cNvSpPr/>
          <p:nvPr/>
        </p:nvSpPr>
        <p:spPr>
          <a:xfrm>
            <a:off x="3581400" y="371489"/>
            <a:ext cx="57824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000" b="1">
                <a:solidFill>
                  <a:srgbClr val="E46C0A"/>
                </a:solidFill>
                <a:latin typeface="Trebuchet MS" panose="020B0603020202020204" pitchFamily="34" charset="0"/>
              </a:rPr>
              <a:t>Strategic Goals 2024 to 2026</a:t>
            </a:r>
            <a:endParaRPr lang="en-NZ" sz="3000" b="1" dirty="0">
              <a:solidFill>
                <a:srgbClr val="E46C0A"/>
              </a:solidFill>
              <a:latin typeface="Arial"/>
            </a:endParaRP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7B92426A-D9BE-4EE7-B6A5-67EA1883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D6BE302-4007-451F-A48E-474BC754C8AB}"/>
              </a:ext>
            </a:extLst>
          </p:cNvPr>
          <p:cNvSpPr txBox="1">
            <a:spLocks/>
          </p:cNvSpPr>
          <p:nvPr/>
        </p:nvSpPr>
        <p:spPr>
          <a:xfrm>
            <a:off x="393583" y="1834561"/>
            <a:ext cx="10515600" cy="4351338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accent2"/>
                </a:solidFill>
              </a:rPr>
              <a:t>Membership: </a:t>
            </a:r>
          </a:p>
          <a:p>
            <a:r>
              <a:rPr lang="en-NZ" sz="2200" dirty="0">
                <a:solidFill>
                  <a:schemeClr val="accent5"/>
                </a:solidFill>
              </a:rPr>
              <a:t>To achieve </a:t>
            </a:r>
            <a:r>
              <a:rPr lang="en-NZ" sz="2200" strike="sngStrike" dirty="0">
                <a:solidFill>
                  <a:schemeClr val="accent5"/>
                </a:solidFill>
              </a:rPr>
              <a:t>2,500</a:t>
            </a:r>
            <a:r>
              <a:rPr lang="en-NZ" sz="2200" dirty="0">
                <a:solidFill>
                  <a:schemeClr val="accent5"/>
                </a:solidFill>
              </a:rPr>
              <a:t> </a:t>
            </a:r>
            <a:r>
              <a:rPr lang="en-NZ" sz="2200" dirty="0">
                <a:solidFill>
                  <a:schemeClr val="accent5"/>
                </a:solidFill>
                <a:highlight>
                  <a:srgbClr val="FFFF00"/>
                </a:highlight>
              </a:rPr>
              <a:t>3000 </a:t>
            </a:r>
            <a:r>
              <a:rPr lang="en-NZ" sz="2200" dirty="0">
                <a:solidFill>
                  <a:schemeClr val="accent5"/>
                </a:solidFill>
              </a:rPr>
              <a:t>NZ chapter members by the end of 2026</a:t>
            </a:r>
            <a:endParaRPr lang="en-NZ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dirty="0">
                <a:solidFill>
                  <a:schemeClr val="accent2"/>
                </a:solidFill>
              </a:rPr>
              <a:t>Partner Relationships:</a:t>
            </a:r>
          </a:p>
          <a:p>
            <a:r>
              <a:rPr lang="en-NZ" sz="2200" dirty="0">
                <a:solidFill>
                  <a:schemeClr val="accent5"/>
                </a:solidFill>
              </a:rPr>
              <a:t>Establish relationships with partners (including education institutions) and visible industry leadership </a:t>
            </a:r>
          </a:p>
          <a:p>
            <a:pPr marL="0" indent="0">
              <a:buNone/>
            </a:pPr>
            <a:r>
              <a:rPr lang="en-NZ" sz="2700" dirty="0">
                <a:solidFill>
                  <a:schemeClr val="accent2"/>
                </a:solidFill>
              </a:rPr>
              <a:t>Finance: </a:t>
            </a:r>
          </a:p>
          <a:p>
            <a:r>
              <a:rPr lang="en-NZ" sz="2200" dirty="0">
                <a:solidFill>
                  <a:schemeClr val="accent5"/>
                </a:solidFill>
              </a:rPr>
              <a:t>Reach financial stability with a reserve of</a:t>
            </a:r>
            <a:r>
              <a:rPr lang="en-NZ" sz="2200" dirty="0">
                <a:solidFill>
                  <a:schemeClr val="accent5"/>
                </a:solidFill>
                <a:highlight>
                  <a:srgbClr val="FFFF00"/>
                </a:highlight>
              </a:rPr>
              <a:t> </a:t>
            </a:r>
            <a:r>
              <a:rPr lang="en-NZ" sz="2200" strike="sngStrike" dirty="0">
                <a:solidFill>
                  <a:schemeClr val="accent5"/>
                </a:solidFill>
                <a:highlight>
                  <a:srgbClr val="FFFF00"/>
                </a:highlight>
              </a:rPr>
              <a:t>two</a:t>
            </a:r>
            <a:r>
              <a:rPr lang="en-NZ" sz="2200" dirty="0">
                <a:solidFill>
                  <a:schemeClr val="accent5"/>
                </a:solidFill>
                <a:highlight>
                  <a:srgbClr val="FFFF00"/>
                </a:highlight>
              </a:rPr>
              <a:t> 1.5</a:t>
            </a:r>
            <a:r>
              <a:rPr lang="en-NZ" sz="2200" dirty="0">
                <a:solidFill>
                  <a:schemeClr val="accent5"/>
                </a:solidFill>
              </a:rPr>
              <a:t> times our annual operating costs</a:t>
            </a:r>
            <a:endParaRPr lang="en-NZ" dirty="0">
              <a:solidFill>
                <a:schemeClr val="accent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NZ" dirty="0">
                <a:solidFill>
                  <a:schemeClr val="accent2"/>
                </a:solidFill>
              </a:rPr>
              <a:t>Volunteers: </a:t>
            </a:r>
          </a:p>
          <a:p>
            <a:r>
              <a:rPr lang="en-NZ" sz="2200" dirty="0">
                <a:solidFill>
                  <a:schemeClr val="accent5"/>
                </a:solidFill>
              </a:rPr>
              <a:t>Develop a reward and recognition system for volunteers</a:t>
            </a:r>
          </a:p>
        </p:txBody>
      </p:sp>
    </p:spTree>
    <p:extLst>
      <p:ext uri="{BB962C8B-B14F-4D97-AF65-F5344CB8AC3E}">
        <p14:creationId xmlns:p14="http://schemas.microsoft.com/office/powerpoint/2010/main" val="272326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F484B-3CD3-4486-9942-24569563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19454"/>
            <a:ext cx="2743200" cy="365125"/>
          </a:xfrm>
        </p:spPr>
        <p:txBody>
          <a:bodyPr/>
          <a:lstStyle/>
          <a:p>
            <a:fld id="{E6041555-4E7B-2F45-99CC-7D97BF5184A8}" type="datetime3">
              <a:rPr lang="en-US" smtClean="0"/>
              <a:t>4 October 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49D98-9F07-4D4C-877E-4EEBD6C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819454"/>
            <a:ext cx="2743200" cy="365125"/>
          </a:xfrm>
        </p:spPr>
        <p:txBody>
          <a:bodyPr/>
          <a:lstStyle/>
          <a:p>
            <a:fld id="{6973FCEF-5573-7E43-8272-70C9D66591DA}" type="slidenum">
              <a:rPr lang="en-US" smtClean="0"/>
              <a:t>4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9AE8-59EF-4258-AD05-8CF41748D201}"/>
              </a:ext>
            </a:extLst>
          </p:cNvPr>
          <p:cNvSpPr/>
          <p:nvPr/>
        </p:nvSpPr>
        <p:spPr>
          <a:xfrm>
            <a:off x="3455850" y="298399"/>
            <a:ext cx="79849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solidFill>
                  <a:srgbClr val="E46C0A"/>
                </a:solidFill>
                <a:latin typeface="Trebuchet MS" panose="020B0603020202020204" pitchFamily="34" charset="0"/>
              </a:rPr>
              <a:t>How are we going to achieve the goals?</a:t>
            </a:r>
            <a:endParaRPr lang="en-NZ" sz="3000" b="1" dirty="0">
              <a:solidFill>
                <a:srgbClr val="E46C0A"/>
              </a:solidFill>
              <a:latin typeface="Arial"/>
            </a:endParaRP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7B92426A-D9BE-4EE7-B6A5-67EA1883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0D37702-589B-48C4-B537-79B1FB3C1A44}"/>
              </a:ext>
            </a:extLst>
          </p:cNvPr>
          <p:cNvSpPr txBox="1">
            <a:spLocks/>
          </p:cNvSpPr>
          <p:nvPr/>
        </p:nvSpPr>
        <p:spPr>
          <a:xfrm>
            <a:off x="410361" y="2875391"/>
            <a:ext cx="3045489" cy="38212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700" dirty="0">
                <a:solidFill>
                  <a:schemeClr val="accent5"/>
                </a:solidFill>
              </a:rPr>
              <a:t>Increase the visibility and awareness of the PMINZ value proposition and benefits among potential members</a:t>
            </a:r>
          </a:p>
          <a:p>
            <a:r>
              <a:rPr lang="en-NZ" sz="1700" dirty="0">
                <a:solidFill>
                  <a:schemeClr val="accent5"/>
                </a:solidFill>
              </a:rPr>
              <a:t>Create an onboarding process</a:t>
            </a:r>
          </a:p>
          <a:p>
            <a:r>
              <a:rPr lang="en-NZ" sz="1700" dirty="0">
                <a:solidFill>
                  <a:schemeClr val="accent5"/>
                </a:solidFill>
              </a:rPr>
              <a:t>Enhance membership engagement and inclusivity to attract a diverse range of professionals</a:t>
            </a:r>
          </a:p>
          <a:p>
            <a:r>
              <a:rPr lang="en-NZ" sz="1700" dirty="0">
                <a:solidFill>
                  <a:schemeClr val="accent5"/>
                </a:solidFill>
              </a:rPr>
              <a:t>Consistently deliver meaningful value to retain and satisfy new and prospective members</a:t>
            </a:r>
          </a:p>
          <a:p>
            <a:endParaRPr lang="en-NZ" sz="16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BD9D581-D3BB-4AF6-816E-8AAB1C4574F2}"/>
              </a:ext>
            </a:extLst>
          </p:cNvPr>
          <p:cNvSpPr/>
          <p:nvPr/>
        </p:nvSpPr>
        <p:spPr>
          <a:xfrm>
            <a:off x="838200" y="1891596"/>
            <a:ext cx="2195607" cy="81802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11EB534-4A8A-4689-9A14-C9447DBCFC54}"/>
              </a:ext>
            </a:extLst>
          </p:cNvPr>
          <p:cNvSpPr/>
          <p:nvPr/>
        </p:nvSpPr>
        <p:spPr>
          <a:xfrm>
            <a:off x="6484353" y="1891597"/>
            <a:ext cx="2195607" cy="8180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Finance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109811D-D85F-46C2-896F-2D366B889DA5}"/>
              </a:ext>
            </a:extLst>
          </p:cNvPr>
          <p:cNvSpPr/>
          <p:nvPr/>
        </p:nvSpPr>
        <p:spPr>
          <a:xfrm>
            <a:off x="9323600" y="1891596"/>
            <a:ext cx="2195607" cy="818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Volunteers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3E13FCB-F391-4B35-99B0-E2EFBB517BB3}"/>
              </a:ext>
            </a:extLst>
          </p:cNvPr>
          <p:cNvSpPr txBox="1">
            <a:spLocks/>
          </p:cNvSpPr>
          <p:nvPr/>
        </p:nvSpPr>
        <p:spPr>
          <a:xfrm>
            <a:off x="6347012" y="2848497"/>
            <a:ext cx="2615922" cy="3615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600" dirty="0">
                <a:solidFill>
                  <a:schemeClr val="accent2"/>
                </a:solidFill>
              </a:rPr>
              <a:t>Strong early focus on sponsorship</a:t>
            </a:r>
          </a:p>
          <a:p>
            <a:r>
              <a:rPr lang="en-NZ" sz="1600" dirty="0">
                <a:solidFill>
                  <a:schemeClr val="accent2"/>
                </a:solidFill>
              </a:rPr>
              <a:t>Invest in staff resources</a:t>
            </a:r>
          </a:p>
          <a:p>
            <a:r>
              <a:rPr lang="en-NZ" sz="1600" dirty="0">
                <a:solidFill>
                  <a:schemeClr val="accent2"/>
                </a:solidFill>
              </a:rPr>
              <a:t>Invest in member events to grow members and provide value</a:t>
            </a:r>
          </a:p>
          <a:p>
            <a:r>
              <a:rPr lang="en-NZ" sz="1600" dirty="0">
                <a:solidFill>
                  <a:schemeClr val="accent2"/>
                </a:solidFill>
              </a:rPr>
              <a:t>Set aside a gradually increasing reserve as membership grows</a:t>
            </a:r>
            <a:r>
              <a:rPr lang="en-NZ" sz="1600" strike="sngStrike" dirty="0">
                <a:solidFill>
                  <a:schemeClr val="accent2"/>
                </a:solidFill>
              </a:rPr>
              <a:t>,</a:t>
            </a:r>
            <a:r>
              <a:rPr lang="en-NZ" sz="1600" strike="sngStrike" dirty="0">
                <a:solidFill>
                  <a:schemeClr val="accent2"/>
                </a:solidFill>
                <a:highlight>
                  <a:srgbClr val="FFFF00"/>
                </a:highlight>
              </a:rPr>
              <a:t> with three times the annual operating budget as aspirational</a:t>
            </a:r>
          </a:p>
          <a:p>
            <a:r>
              <a:rPr lang="en-NZ" sz="1600" dirty="0">
                <a:solidFill>
                  <a:schemeClr val="accent2"/>
                </a:solidFill>
                <a:highlight>
                  <a:srgbClr val="FFFF00"/>
                </a:highlight>
              </a:rPr>
              <a:t>Take steps to ensure solvency</a:t>
            </a:r>
          </a:p>
          <a:p>
            <a:endParaRPr lang="en-NZ" sz="1600" dirty="0"/>
          </a:p>
          <a:p>
            <a:endParaRPr lang="en-NZ" sz="16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41EBBE-2360-4CB0-BA24-C2E4750D8686}"/>
              </a:ext>
            </a:extLst>
          </p:cNvPr>
          <p:cNvSpPr txBox="1">
            <a:spLocks/>
          </p:cNvSpPr>
          <p:nvPr/>
        </p:nvSpPr>
        <p:spPr>
          <a:xfrm>
            <a:off x="9155223" y="2848497"/>
            <a:ext cx="2936158" cy="36150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1"/>
                </a:solidFill>
              </a:rPr>
              <a:t>Increase opportunities for volunteers to obtain PDUs</a:t>
            </a:r>
          </a:p>
          <a:p>
            <a:pPr>
              <a:lnSpc>
                <a:spcPct val="100000"/>
              </a:lnSpc>
            </a:pPr>
            <a:r>
              <a:rPr lang="en-US" sz="1600" b="0" i="0" u="none" strike="noStrike" baseline="0" dirty="0">
                <a:solidFill>
                  <a:schemeClr val="accent1"/>
                </a:solidFill>
              </a:rPr>
              <a:t>Provide discounts </a:t>
            </a:r>
            <a:r>
              <a:rPr lang="en-US" sz="1600" dirty="0">
                <a:solidFill>
                  <a:schemeClr val="accent1"/>
                </a:solidFill>
              </a:rPr>
              <a:t>or</a:t>
            </a:r>
            <a:r>
              <a:rPr lang="en-US" sz="1600" b="0" i="0" u="none" strike="noStrike" baseline="0" dirty="0">
                <a:solidFill>
                  <a:schemeClr val="accent1"/>
                </a:solidFill>
              </a:rPr>
              <a:t> sponsorship on PMINZ membership or training</a:t>
            </a:r>
          </a:p>
          <a:p>
            <a:pPr>
              <a:lnSpc>
                <a:spcPct val="100000"/>
              </a:lnSpc>
            </a:pPr>
            <a:r>
              <a:rPr lang="en-NZ" sz="1600" b="0" i="0" u="none" strike="noStrike" baseline="0" dirty="0">
                <a:solidFill>
                  <a:schemeClr val="accent1"/>
                </a:solidFill>
              </a:rPr>
              <a:t>Provide volunteer career progression through</a:t>
            </a:r>
            <a:r>
              <a:rPr lang="en-NZ" sz="1600" b="0" i="0" u="none" strike="noStrike" baseline="0" dirty="0">
                <a:solidFill>
                  <a:schemeClr val="accent1"/>
                </a:solidFill>
                <a:highlight>
                  <a:srgbClr val="FFFF00"/>
                </a:highlight>
              </a:rPr>
              <a:t> PMINZ and </a:t>
            </a:r>
            <a:r>
              <a:rPr lang="en-NZ" sz="1600" b="0" i="0" u="none" strike="noStrike" baseline="0" dirty="0">
                <a:solidFill>
                  <a:schemeClr val="accent1"/>
                </a:solidFill>
              </a:rPr>
              <a:t>to global PMI</a:t>
            </a:r>
          </a:p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1"/>
                </a:solidFill>
              </a:rPr>
              <a:t>PMI merchandise for volunteers</a:t>
            </a:r>
            <a:endParaRPr lang="en-NZ" sz="1600" b="0" i="0" u="none" strike="noStrike" baseline="0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endParaRPr lang="en-NZ" sz="1600" b="0" i="0" u="none" strike="noStrike" baseline="0" dirty="0">
              <a:solidFill>
                <a:schemeClr val="accent1"/>
              </a:solidFill>
            </a:endParaRPr>
          </a:p>
          <a:p>
            <a:endParaRPr lang="en-NZ" sz="1600" dirty="0"/>
          </a:p>
          <a:p>
            <a:endParaRPr lang="en-NZ" sz="1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69DB87-6B79-6690-EF95-DB1524D016AE}"/>
              </a:ext>
            </a:extLst>
          </p:cNvPr>
          <p:cNvSpPr/>
          <p:nvPr/>
        </p:nvSpPr>
        <p:spPr>
          <a:xfrm>
            <a:off x="3692796" y="1877067"/>
            <a:ext cx="2195607" cy="818025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Partner Relationships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9B07630-369B-8CE1-854C-2FB7515353A0}"/>
              </a:ext>
            </a:extLst>
          </p:cNvPr>
          <p:cNvSpPr txBox="1">
            <a:spLocks/>
          </p:cNvSpPr>
          <p:nvPr/>
        </p:nvSpPr>
        <p:spPr>
          <a:xfrm>
            <a:off x="3455850" y="2848495"/>
            <a:ext cx="2653884" cy="3821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6">
                    <a:lumMod val="75000"/>
                  </a:schemeClr>
                </a:solidFill>
              </a:rPr>
              <a:t>Identify and approach not-for-profit partners</a:t>
            </a:r>
          </a:p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6">
                    <a:lumMod val="75000"/>
                  </a:schemeClr>
                </a:solidFill>
              </a:rPr>
              <a:t>Identify and approach educational institutes</a:t>
            </a:r>
          </a:p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6">
                    <a:lumMod val="75000"/>
                  </a:schemeClr>
                </a:solidFill>
              </a:rPr>
              <a:t>Prepare and promote project management articles / social media posts within New Zealand </a:t>
            </a:r>
          </a:p>
          <a:p>
            <a:pPr>
              <a:lnSpc>
                <a:spcPct val="100000"/>
              </a:lnSpc>
            </a:pPr>
            <a:r>
              <a:rPr lang="en-NZ" sz="1600" dirty="0">
                <a:solidFill>
                  <a:schemeClr val="accent6">
                    <a:lumMod val="75000"/>
                  </a:schemeClr>
                </a:solidFill>
              </a:rPr>
              <a:t>Prepare submissions and thought leadership on project management related subjects</a:t>
            </a:r>
          </a:p>
          <a:p>
            <a:endParaRPr lang="en-NZ" sz="1600" dirty="0"/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61621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49D98-9F07-4D4C-877E-4EEBD6CC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FCEF-5573-7E43-8272-70C9D66591DA}" type="slidenum">
              <a:rPr lang="en-US" dirty="0" smtClean="0"/>
              <a:t>5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9AE8-59EF-4258-AD05-8CF41748D201}"/>
              </a:ext>
            </a:extLst>
          </p:cNvPr>
          <p:cNvSpPr/>
          <p:nvPr/>
        </p:nvSpPr>
        <p:spPr>
          <a:xfrm>
            <a:off x="3411095" y="361405"/>
            <a:ext cx="77496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solidFill>
                  <a:srgbClr val="E46C0A"/>
                </a:solidFill>
                <a:latin typeface="Trebuchet MS" panose="020B0603020202020204" pitchFamily="34" charset="0"/>
              </a:rPr>
              <a:t>PMINZ 3 Year Road Map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7B92426A-D9BE-4EE7-B6A5-67EA18836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2E8720-8C21-45E2-B255-23E7F702AA66}"/>
              </a:ext>
            </a:extLst>
          </p:cNvPr>
          <p:cNvSpPr/>
          <p:nvPr/>
        </p:nvSpPr>
        <p:spPr>
          <a:xfrm>
            <a:off x="2339458" y="1414972"/>
            <a:ext cx="2847541" cy="43091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1671923-60EB-49E4-880B-A07041D5F826}"/>
              </a:ext>
            </a:extLst>
          </p:cNvPr>
          <p:cNvSpPr/>
          <p:nvPr/>
        </p:nvSpPr>
        <p:spPr>
          <a:xfrm>
            <a:off x="5550932" y="1425761"/>
            <a:ext cx="2847541" cy="4309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2025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464FE3E-95E9-4267-AC20-DDE8F79B627E}"/>
              </a:ext>
            </a:extLst>
          </p:cNvPr>
          <p:cNvSpPr/>
          <p:nvPr/>
        </p:nvSpPr>
        <p:spPr>
          <a:xfrm>
            <a:off x="8794362" y="1412268"/>
            <a:ext cx="2847541" cy="430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2026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6ECC05C-0BD6-4D58-8230-FCFFA139E242}"/>
              </a:ext>
            </a:extLst>
          </p:cNvPr>
          <p:cNvSpPr/>
          <p:nvPr/>
        </p:nvSpPr>
        <p:spPr>
          <a:xfrm>
            <a:off x="380909" y="2236287"/>
            <a:ext cx="1738012" cy="7934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Membership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455ABA7-B00F-471E-9E98-063A344664F2}"/>
              </a:ext>
            </a:extLst>
          </p:cNvPr>
          <p:cNvSpPr/>
          <p:nvPr/>
        </p:nvSpPr>
        <p:spPr>
          <a:xfrm>
            <a:off x="2237911" y="1953169"/>
            <a:ext cx="3371500" cy="1590710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 a comprehensive marketing and communication strategy that highlights the unique advantages of membership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Redesign the membership onboarding process to make it welcoming, intuitive, informative, and efficient</a:t>
            </a: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F3A175D-52D0-432A-A670-570AB57C1975}"/>
              </a:ext>
            </a:extLst>
          </p:cNvPr>
          <p:cNvSpPr/>
          <p:nvPr/>
        </p:nvSpPr>
        <p:spPr>
          <a:xfrm>
            <a:off x="8759538" y="1963637"/>
            <a:ext cx="2997948" cy="1590709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</a:rPr>
              <a:t>Continue to build mentoring programmes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 tailored initiatives and programmes that cater to the needs and interests of diverse professional segments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5903695-1B1E-44F1-A25B-A14ADC06090F}"/>
              </a:ext>
            </a:extLst>
          </p:cNvPr>
          <p:cNvSpPr/>
          <p:nvPr/>
        </p:nvSpPr>
        <p:spPr>
          <a:xfrm>
            <a:off x="2254860" y="4634361"/>
            <a:ext cx="3252513" cy="822369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</a:rPr>
              <a:t>Focus on all fulfilling all sponsorship slots for conference and PMDOS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</a:rPr>
              <a:t>Continue to invest in staff resources: operations and commercial roles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9FCA5B9-7B9E-403F-8E75-3A739F76A42E}"/>
              </a:ext>
            </a:extLst>
          </p:cNvPr>
          <p:cNvSpPr/>
          <p:nvPr/>
        </p:nvSpPr>
        <p:spPr>
          <a:xfrm>
            <a:off x="335325" y="4683559"/>
            <a:ext cx="1738012" cy="78517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Finance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BF5BDA8-0A57-4D2B-A31F-F7A685CC5FA7}"/>
              </a:ext>
            </a:extLst>
          </p:cNvPr>
          <p:cNvSpPr/>
          <p:nvPr/>
        </p:nvSpPr>
        <p:spPr>
          <a:xfrm>
            <a:off x="2254860" y="5647128"/>
            <a:ext cx="3105160" cy="896920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1"/>
                </a:solidFill>
              </a:rPr>
              <a:t>Identify volunteer activities that can earn PDUs &amp; make this automated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1"/>
                </a:solidFill>
              </a:rPr>
              <a:t>Design &amp; order merchandise for volunteers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8B743ADD-D7CD-4AE1-812B-958A59B0AC63}"/>
              </a:ext>
            </a:extLst>
          </p:cNvPr>
          <p:cNvSpPr/>
          <p:nvPr/>
        </p:nvSpPr>
        <p:spPr>
          <a:xfrm>
            <a:off x="5560630" y="5676691"/>
            <a:ext cx="3252513" cy="819903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1"/>
                </a:solidFill>
              </a:rPr>
              <a:t>Develop volunteer career pathways through </a:t>
            </a:r>
            <a:r>
              <a:rPr lang="en-NZ" sz="1400" dirty="0">
                <a:solidFill>
                  <a:schemeClr val="accent1"/>
                </a:solidFill>
                <a:highlight>
                  <a:srgbClr val="FFFF00"/>
                </a:highlight>
              </a:rPr>
              <a:t>PMINZ </a:t>
            </a:r>
            <a:r>
              <a:rPr lang="en-NZ" sz="1400" dirty="0">
                <a:solidFill>
                  <a:schemeClr val="accent1"/>
                </a:solidFill>
              </a:rPr>
              <a:t>to global PMINZ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1"/>
                </a:solidFill>
              </a:rPr>
              <a:t>Identify discounts for PMINZ or training for volunteers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455A94A-3D9C-44B6-A0CE-44A4E0B58795}"/>
              </a:ext>
            </a:extLst>
          </p:cNvPr>
          <p:cNvSpPr/>
          <p:nvPr/>
        </p:nvSpPr>
        <p:spPr>
          <a:xfrm>
            <a:off x="335325" y="5727998"/>
            <a:ext cx="1774115" cy="7584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Volunteers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7ADEAAF-E22D-4A9A-9985-8CE7B1382B4B}"/>
              </a:ext>
            </a:extLst>
          </p:cNvPr>
          <p:cNvSpPr/>
          <p:nvPr/>
        </p:nvSpPr>
        <p:spPr>
          <a:xfrm>
            <a:off x="5507373" y="4479836"/>
            <a:ext cx="3541833" cy="1117627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  <a:highlight>
                  <a:srgbClr val="FFFF00"/>
                </a:highlight>
              </a:rPr>
              <a:t>Take steps to ensure solvency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</a:rPr>
              <a:t>Increase PMINZ funding for</a:t>
            </a:r>
            <a:r>
              <a:rPr lang="en-NZ" sz="1400" dirty="0">
                <a:solidFill>
                  <a:schemeClr val="accent2"/>
                </a:solidFill>
                <a:highlight>
                  <a:srgbClr val="FFFF00"/>
                </a:highlight>
              </a:rPr>
              <a:t> marketing </a:t>
            </a:r>
            <a:r>
              <a:rPr lang="en-NZ" sz="1400" dirty="0">
                <a:solidFill>
                  <a:schemeClr val="accent2"/>
                </a:solidFill>
              </a:rPr>
              <a:t>&amp; events for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</a:rPr>
              <a:t>Grow staff resources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34EBB2-4535-3471-CF81-F10407EE529D}"/>
              </a:ext>
            </a:extLst>
          </p:cNvPr>
          <p:cNvSpPr/>
          <p:nvPr/>
        </p:nvSpPr>
        <p:spPr>
          <a:xfrm>
            <a:off x="5571814" y="2250867"/>
            <a:ext cx="3109738" cy="1090874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Continue to work on  the membership onboarding process</a:t>
            </a:r>
            <a:endParaRPr lang="en-NZ" sz="14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</a:rPr>
              <a:t>Develop membership feedback process for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tx1"/>
                </a:solidFill>
              </a:rPr>
              <a:t>Promote PMINZ </a:t>
            </a:r>
            <a:r>
              <a:rPr lang="en-NZ" sz="1400" strike="sngStrike" dirty="0">
                <a:solidFill>
                  <a:schemeClr val="tx1"/>
                </a:solidFill>
              </a:rPr>
              <a:t>Chapter</a:t>
            </a:r>
            <a:r>
              <a:rPr lang="en-NZ" sz="1400" dirty="0">
                <a:solidFill>
                  <a:schemeClr val="tx1"/>
                </a:solidFill>
              </a:rPr>
              <a:t> </a:t>
            </a:r>
            <a:r>
              <a:rPr lang="en-NZ" sz="1400" dirty="0">
                <a:solidFill>
                  <a:schemeClr val="tx1"/>
                </a:solidFill>
                <a:highlight>
                  <a:srgbClr val="FFFF00"/>
                </a:highlight>
              </a:rPr>
              <a:t>at universities </a:t>
            </a:r>
            <a:r>
              <a:rPr lang="en-NZ" sz="1400" strike="sngStrike" dirty="0">
                <a:solidFill>
                  <a:schemeClr val="tx1"/>
                </a:solidFill>
              </a:rPr>
              <a:t>career expos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268EC1-FC24-738A-6A7E-2717164036D6}"/>
              </a:ext>
            </a:extLst>
          </p:cNvPr>
          <p:cNvSpPr/>
          <p:nvPr/>
        </p:nvSpPr>
        <p:spPr>
          <a:xfrm>
            <a:off x="335325" y="3460106"/>
            <a:ext cx="1738012" cy="78517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>
                <a:solidFill>
                  <a:schemeClr val="bg1"/>
                </a:solidFill>
              </a:rPr>
              <a:t>Partner Relationships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BDAECA8-18B8-6611-CA09-84E2AC6560FA}"/>
              </a:ext>
            </a:extLst>
          </p:cNvPr>
          <p:cNvSpPr/>
          <p:nvPr/>
        </p:nvSpPr>
        <p:spPr>
          <a:xfrm>
            <a:off x="5507373" y="3186824"/>
            <a:ext cx="3326505" cy="1493456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Identify and approach </a:t>
            </a:r>
            <a:r>
              <a:rPr lang="en-NZ" sz="1400" strike="sngStrike" dirty="0">
                <a:solidFill>
                  <a:schemeClr val="accent6">
                    <a:lumMod val="75000"/>
                  </a:schemeClr>
                </a:solidFill>
              </a:rPr>
              <a:t>not for profit </a:t>
            </a: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industry sector </a:t>
            </a:r>
            <a:r>
              <a:rPr lang="en-NZ" sz="1400" strike="sngStrike" dirty="0">
                <a:solidFill>
                  <a:schemeClr val="accent6">
                    <a:lumMod val="75000"/>
                  </a:schemeClr>
                </a:solidFill>
              </a:rPr>
              <a:t>and educational  </a:t>
            </a: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Submit / publicly comment on major project management initiatives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ECDE414-5142-3053-215A-27C861784F63}"/>
              </a:ext>
            </a:extLst>
          </p:cNvPr>
          <p:cNvSpPr/>
          <p:nvPr/>
        </p:nvSpPr>
        <p:spPr>
          <a:xfrm>
            <a:off x="8759538" y="4481830"/>
            <a:ext cx="2917188" cy="844955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2"/>
                </a:solidFill>
              </a:rPr>
              <a:t>Maintain staff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strike="sngStrike" dirty="0">
                <a:solidFill>
                  <a:schemeClr val="accent2"/>
                </a:solidFill>
                <a:highlight>
                  <a:srgbClr val="FFFF00"/>
                </a:highlight>
              </a:rPr>
              <a:t>Reach and </a:t>
            </a:r>
            <a:r>
              <a:rPr lang="en-NZ" sz="1400" dirty="0">
                <a:solidFill>
                  <a:schemeClr val="accent2"/>
                </a:solidFill>
              </a:rPr>
              <a:t>Maintain reserve of </a:t>
            </a:r>
            <a:r>
              <a:rPr lang="en-NZ" sz="1400" dirty="0">
                <a:solidFill>
                  <a:schemeClr val="accent2"/>
                </a:solidFill>
                <a:highlight>
                  <a:srgbClr val="FFFF00"/>
                </a:highlight>
              </a:rPr>
              <a:t>1.5</a:t>
            </a:r>
            <a:r>
              <a:rPr lang="en-NZ" sz="1400" strike="sngStrike" dirty="0">
                <a:solidFill>
                  <a:schemeClr val="accent2"/>
                </a:solidFill>
              </a:rPr>
              <a:t> 2-3 </a:t>
            </a:r>
            <a:r>
              <a:rPr lang="en-NZ" sz="1400" dirty="0">
                <a:solidFill>
                  <a:schemeClr val="accent2"/>
                </a:solidFill>
              </a:rPr>
              <a:t>times operating costs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763D2FA-8989-1B87-0F7E-DAE8B696D209}"/>
              </a:ext>
            </a:extLst>
          </p:cNvPr>
          <p:cNvSpPr/>
          <p:nvPr/>
        </p:nvSpPr>
        <p:spPr>
          <a:xfrm>
            <a:off x="2264254" y="3478197"/>
            <a:ext cx="2997948" cy="929211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Increase social media presence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Collaborate on articles / events with at least five other organisations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C91CBA2-4D60-523E-AF64-8FA48E5D7693}"/>
              </a:ext>
            </a:extLst>
          </p:cNvPr>
          <p:cNvSpPr/>
          <p:nvPr/>
        </p:nvSpPr>
        <p:spPr>
          <a:xfrm>
            <a:off x="8759538" y="3332500"/>
            <a:ext cx="2997948" cy="753714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NZ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6">
                    <a:lumMod val="75000"/>
                  </a:schemeClr>
                </a:solidFill>
              </a:rPr>
              <a:t>Develop relationships with all major NZ educational institutions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A976EE1-6129-B342-9039-A64B177670E7}"/>
              </a:ext>
            </a:extLst>
          </p:cNvPr>
          <p:cNvSpPr/>
          <p:nvPr/>
        </p:nvSpPr>
        <p:spPr>
          <a:xfrm>
            <a:off x="8813143" y="5550298"/>
            <a:ext cx="3252513" cy="679660"/>
          </a:xfrm>
          <a:prstGeom prst="roundRect">
            <a:avLst/>
          </a:prstGeom>
          <a:noFill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>
                <a:solidFill>
                  <a:schemeClr val="accent1"/>
                </a:solidFill>
              </a:rPr>
              <a:t>Develop succession planning for volunteers</a:t>
            </a:r>
          </a:p>
        </p:txBody>
      </p:sp>
    </p:spTree>
    <p:extLst>
      <p:ext uri="{BB962C8B-B14F-4D97-AF65-F5344CB8AC3E}">
        <p14:creationId xmlns:p14="http://schemas.microsoft.com/office/powerpoint/2010/main" val="9294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5392C30-F043-D446-4732-0E63B7C44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06690BA-B00B-9A6D-646A-6C8218B1123C}"/>
              </a:ext>
            </a:extLst>
          </p:cNvPr>
          <p:cNvSpPr/>
          <p:nvPr/>
        </p:nvSpPr>
        <p:spPr>
          <a:xfrm>
            <a:off x="3411095" y="361405"/>
            <a:ext cx="77496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solidFill>
                  <a:srgbClr val="E46C0A"/>
                </a:solidFill>
                <a:latin typeface="Trebuchet MS" panose="020B0603020202020204" pitchFamily="34" charset="0"/>
              </a:rPr>
              <a:t>2025 Annual Plan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38994EE-9E2A-B819-0CE5-5E6814005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13377"/>
              </p:ext>
            </p:extLst>
          </p:nvPr>
        </p:nvGraphicFramePr>
        <p:xfrm>
          <a:off x="309868" y="1616482"/>
          <a:ext cx="11245638" cy="473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32">
                  <a:extLst>
                    <a:ext uri="{9D8B030D-6E8A-4147-A177-3AD203B41FA5}">
                      <a16:colId xmlns:a16="http://schemas.microsoft.com/office/drawing/2014/main" val="2603221650"/>
                    </a:ext>
                  </a:extLst>
                </a:gridCol>
                <a:gridCol w="1470212">
                  <a:extLst>
                    <a:ext uri="{9D8B030D-6E8A-4147-A177-3AD203B41FA5}">
                      <a16:colId xmlns:a16="http://schemas.microsoft.com/office/drawing/2014/main" val="33923569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504386609"/>
                    </a:ext>
                  </a:extLst>
                </a:gridCol>
                <a:gridCol w="1013012">
                  <a:extLst>
                    <a:ext uri="{9D8B030D-6E8A-4147-A177-3AD203B41FA5}">
                      <a16:colId xmlns:a16="http://schemas.microsoft.com/office/drawing/2014/main" val="18935434"/>
                    </a:ext>
                  </a:extLst>
                </a:gridCol>
                <a:gridCol w="1290917">
                  <a:extLst>
                    <a:ext uri="{9D8B030D-6E8A-4147-A177-3AD203B41FA5}">
                      <a16:colId xmlns:a16="http://schemas.microsoft.com/office/drawing/2014/main" val="25365196"/>
                    </a:ext>
                  </a:extLst>
                </a:gridCol>
                <a:gridCol w="1532965">
                  <a:extLst>
                    <a:ext uri="{9D8B030D-6E8A-4147-A177-3AD203B41FA5}">
                      <a16:colId xmlns:a16="http://schemas.microsoft.com/office/drawing/2014/main" val="2956218874"/>
                    </a:ext>
                  </a:extLst>
                </a:gridCol>
              </a:tblGrid>
              <a:tr h="356644">
                <a:tc>
                  <a:txBody>
                    <a:bodyPr/>
                    <a:lstStyle/>
                    <a:p>
                      <a:pPr marL="88900" marR="447675" indent="6350" algn="ctr" defTabSz="985838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45720" marR="45720"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95885" marR="4476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NZ"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Roadmap Action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NZ"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2025 Annual Plan Action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388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Lead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93980" indent="-635">
                        <a:lnSpc>
                          <a:spcPct val="1004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Performance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measure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371475" defTabSz="1344613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Commentary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480688"/>
                  </a:ext>
                </a:extLst>
              </a:tr>
              <a:tr h="412504">
                <a:tc rowSpan="4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400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Memberships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Membership onboarding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Continue to update the membership onboarding process to make it welcoming, intuitive, informative, and efficient</a:t>
                      </a:r>
                      <a:endParaRPr lang="en-NZ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00386"/>
                  </a:ext>
                </a:extLst>
              </a:tr>
              <a:tr h="412504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Create PMI member stories / blogs for social media </a:t>
                      </a:r>
                      <a:r>
                        <a:rPr lang="en-NZ" sz="1400">
                          <a:solidFill>
                            <a:schemeClr val="tx1"/>
                          </a:solidFill>
                          <a:latin typeface="+mn-lt"/>
                        </a:rPr>
                        <a:t>&amp; newsletter </a:t>
                      </a: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to show the value of membership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445212"/>
                  </a:ext>
                </a:extLst>
              </a:tr>
              <a:tr h="524608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2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Memberships</a:t>
                      </a:r>
                      <a:endParaRPr sz="12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Membership feedback process</a:t>
                      </a:r>
                      <a:endParaRPr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449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feedback mechanism that allows for ongoing feedback from members (e.g. button on emails or survey with pressie card incentive) </a:t>
                      </a:r>
                    </a:p>
                  </a:txBody>
                  <a:tcPr marL="0" marR="0" marT="2630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86569"/>
                  </a:ext>
                </a:extLst>
              </a:tr>
              <a:tr h="638453">
                <a:tc vMerge="1"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Promote to Universities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Market scan, identify and prioritise our approach to those offering project management courses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61820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61235"/>
                  </a:ext>
                </a:extLst>
              </a:tr>
              <a:tr h="382686">
                <a:tc rowSpan="3">
                  <a:txBody>
                    <a:bodyPr/>
                    <a:lstStyle/>
                    <a:p>
                      <a:pPr marL="95885" marR="287655" algn="ctr" defTabSz="1792288">
                        <a:lnSpc>
                          <a:spcPct val="100000"/>
                        </a:lnSpc>
                        <a:spcBef>
                          <a:spcPts val="285"/>
                        </a:spcBef>
                        <a:tabLst/>
                      </a:pPr>
                      <a:r>
                        <a:rPr lang="en-NZ" sz="1400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Partner Relationships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Calibri"/>
                        </a:rPr>
                        <a:t>Partners</a:t>
                      </a:r>
                      <a:endParaRPr lang="en-NZ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List and prioritise industry sector organisations, based on the value each partnership will provide to PMINZ members</a:t>
                      </a:r>
                    </a:p>
                  </a:txBody>
                  <a:tcPr marL="0" marR="0" marT="2630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948582"/>
                  </a:ext>
                </a:extLst>
              </a:tr>
              <a:tr h="328421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0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/>
                </a:tc>
                <a:tc vMerge="1"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Approach and form connections, hold joint events &amp; share social media posts </a:t>
                      </a:r>
                    </a:p>
                  </a:txBody>
                  <a:tcPr marL="0" marR="0" marT="2630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357601"/>
                  </a:ext>
                </a:extLst>
              </a:tr>
              <a:tr h="712609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0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/>
                </a:tc>
                <a:tc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Calibri"/>
                        </a:rPr>
                        <a:t>Visible Industry Leadership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Submit / publicly comment on major project management initiatives</a:t>
                      </a:r>
                    </a:p>
                  </a:txBody>
                  <a:tcPr marL="0" marR="0" marT="26307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93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5392C30-F043-D446-4732-0E63B7C44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66" y="371489"/>
            <a:ext cx="2651882" cy="9570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06690BA-B00B-9A6D-646A-6C8218B1123C}"/>
              </a:ext>
            </a:extLst>
          </p:cNvPr>
          <p:cNvSpPr/>
          <p:nvPr/>
        </p:nvSpPr>
        <p:spPr>
          <a:xfrm>
            <a:off x="3411095" y="361405"/>
            <a:ext cx="77496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000" b="1" dirty="0">
                <a:solidFill>
                  <a:srgbClr val="E46C0A"/>
                </a:solidFill>
                <a:latin typeface="Trebuchet MS" panose="020B0603020202020204" pitchFamily="34" charset="0"/>
              </a:rPr>
              <a:t>2025 Annual Plan 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37E4847E-A53A-A2EE-D9C3-799BC4FB3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74164"/>
              </p:ext>
            </p:extLst>
          </p:nvPr>
        </p:nvGraphicFramePr>
        <p:xfrm>
          <a:off x="309868" y="1616481"/>
          <a:ext cx="11245638" cy="502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32">
                  <a:extLst>
                    <a:ext uri="{9D8B030D-6E8A-4147-A177-3AD203B41FA5}">
                      <a16:colId xmlns:a16="http://schemas.microsoft.com/office/drawing/2014/main" val="2603221650"/>
                    </a:ext>
                  </a:extLst>
                </a:gridCol>
                <a:gridCol w="1667435">
                  <a:extLst>
                    <a:ext uri="{9D8B030D-6E8A-4147-A177-3AD203B41FA5}">
                      <a16:colId xmlns:a16="http://schemas.microsoft.com/office/drawing/2014/main" val="33923569"/>
                    </a:ext>
                  </a:extLst>
                </a:gridCol>
                <a:gridCol w="5522259">
                  <a:extLst>
                    <a:ext uri="{9D8B030D-6E8A-4147-A177-3AD203B41FA5}">
                      <a16:colId xmlns:a16="http://schemas.microsoft.com/office/drawing/2014/main" val="504386609"/>
                    </a:ext>
                  </a:extLst>
                </a:gridCol>
                <a:gridCol w="1057835">
                  <a:extLst>
                    <a:ext uri="{9D8B030D-6E8A-4147-A177-3AD203B41FA5}">
                      <a16:colId xmlns:a16="http://schemas.microsoft.com/office/drawing/2014/main" val="18935434"/>
                    </a:ext>
                  </a:extLst>
                </a:gridCol>
                <a:gridCol w="1174377">
                  <a:extLst>
                    <a:ext uri="{9D8B030D-6E8A-4147-A177-3AD203B41FA5}">
                      <a16:colId xmlns:a16="http://schemas.microsoft.com/office/drawing/2014/main" val="2536519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56218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88900" marR="447675" indent="6350" algn="ctr" defTabSz="985838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45720" marR="45720"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95885" marR="4476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NZ"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Roadmap Action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NZ"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2025 Annual Plan Action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388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Lead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93980" indent="-635">
                        <a:lnSpc>
                          <a:spcPct val="1004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Performance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measure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4946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3714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Commentary</a:t>
                      </a:r>
                      <a:endParaRPr sz="1400" dirty="0">
                        <a:latin typeface="+mn-lt"/>
                        <a:cs typeface="Calibri"/>
                      </a:endParaRPr>
                    </a:p>
                  </a:txBody>
                  <a:tcPr marL="0" marR="0" marT="2540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480688"/>
                  </a:ext>
                </a:extLst>
              </a:tr>
              <a:tr h="467072">
                <a:tc rowSpan="5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400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Finance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Solvency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Retain sufficient cash in cheque account for two months’ expenditure and cash reserves in term deposits with at least one becoming available every quarter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77324"/>
                  </a:ext>
                </a:extLst>
              </a:tr>
              <a:tr h="475129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2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Finance</a:t>
                      </a:r>
                      <a:endParaRPr sz="12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PMINZ Funding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Provide marketing budget &amp; assign metrics to assess effectiveness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00386"/>
                  </a:ext>
                </a:extLst>
              </a:tr>
              <a:tr h="47512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2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Increasing funding for branch events &amp; resources &amp; assign metrics to assess effectiveness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081903"/>
                  </a:ext>
                </a:extLst>
              </a:tr>
              <a:tr h="47512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Assign funding for retention of existing members &amp; assign metrics to assess effectiveness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556988"/>
                  </a:ext>
                </a:extLst>
              </a:tr>
              <a:tr h="474222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2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Memberships</a:t>
                      </a:r>
                      <a:endParaRPr sz="12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dirty="0">
                          <a:solidFill>
                            <a:schemeClr val="accent2"/>
                          </a:solidFill>
                          <a:latin typeface="+mn-lt"/>
                        </a:rPr>
                        <a:t>Staff Resources</a:t>
                      </a:r>
                    </a:p>
                  </a:txBody>
                  <a:tcPr marL="0" marR="0" marT="25854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lvl="0" indent="0" algn="l" defTabSz="914400" rtl="0" eaLnBrk="1" latinLnBrk="0" hangingPunct="1">
                        <a:tabLst>
                          <a:tab pos="457200" algn="l"/>
                        </a:tabLst>
                      </a:pPr>
                      <a:r>
                        <a:rPr lang="en-N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Maintain or increase paid staff levels through 2025</a:t>
                      </a:r>
                    </a:p>
                  </a:txBody>
                  <a:tcPr marL="0" marR="0" marT="26307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86569"/>
                  </a:ext>
                </a:extLst>
              </a:tr>
              <a:tr h="233093">
                <a:tc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6123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NZ" sz="1400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Volunteers</a:t>
                      </a:r>
                      <a:endParaRPr sz="140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Volunteer Career Pathways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>
                          <a:solidFill>
                            <a:schemeClr val="tx1"/>
                          </a:solidFill>
                          <a:latin typeface="+mn-lt"/>
                        </a:rPr>
                        <a:t>Develop volunteer career pathways within PMINZ and to PMI Global</a:t>
                      </a:r>
                      <a:endParaRPr lang="en-NZ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26307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948582"/>
                  </a:ext>
                </a:extLst>
              </a:tr>
              <a:tr h="634568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44958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Identify volunteer roles, including shorter term / smaller and group (e.g. corporate day) roles &amp; advertise these </a:t>
                      </a:r>
                    </a:p>
                  </a:txBody>
                  <a:tcPr marL="0" marR="0" marT="26307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58440"/>
                  </a:ext>
                </a:extLst>
              </a:tr>
              <a:tr h="544468">
                <a:tc vMerge="1">
                  <a:txBody>
                    <a:bodyPr/>
                    <a:lstStyle/>
                    <a:p>
                      <a:pPr marL="95885" marR="2876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5854" marB="0"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876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Volunteer Rewards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tabLst>
                          <a:tab pos="457200" algn="l"/>
                        </a:tabLst>
                      </a:pPr>
                      <a:r>
                        <a:rPr lang="en-N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Identify &amp; implement PDUs, discounts or rewards for volunteers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4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57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6d0a14-a7f8-4db5-89ad-e708730801f6" xsi:nil="true"/>
    <lcf76f155ced4ddcb4097134ff3c332f xmlns="50547cf9-d16f-4ba6-b4a4-fdb62ca58b4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ED7741FA79EC46A5F3A071B2AAF575" ma:contentTypeVersion="18" ma:contentTypeDescription="Create a new document." ma:contentTypeScope="" ma:versionID="9df452973a24f4aaa1efbed7b031ab53">
  <xsd:schema xmlns:xsd="http://www.w3.org/2001/XMLSchema" xmlns:xs="http://www.w3.org/2001/XMLSchema" xmlns:p="http://schemas.microsoft.com/office/2006/metadata/properties" xmlns:ns2="50547cf9-d16f-4ba6-b4a4-fdb62ca58b4e" xmlns:ns3="316d0a14-a7f8-4db5-89ad-e708730801f6" targetNamespace="http://schemas.microsoft.com/office/2006/metadata/properties" ma:root="true" ma:fieldsID="6c7a0e6d6213beebbe310dc314d04f2e" ns2:_="" ns3:_="">
    <xsd:import namespace="50547cf9-d16f-4ba6-b4a4-fdb62ca58b4e"/>
    <xsd:import namespace="316d0a14-a7f8-4db5-89ad-e708730801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7cf9-d16f-4ba6-b4a4-fdb62ca58b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8b3c39-47d1-4603-a1cd-87ea7954b1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d0a14-a7f8-4db5-89ad-e708730801f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22f6982-50be-434c-8daa-87b3eee236fd}" ma:internalName="TaxCatchAll" ma:showField="CatchAllData" ma:web="316d0a14-a7f8-4db5-89ad-e708730801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A27401-674C-4DD3-8448-7C616EA5C9BD}">
  <ds:schemaRefs>
    <ds:schemaRef ds:uri="50547cf9-d16f-4ba6-b4a4-fdb62ca58b4e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16d0a14-a7f8-4db5-89ad-e708730801f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013159A-454E-4B43-8227-45B8CEA5A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47cf9-d16f-4ba6-b4a4-fdb62ca58b4e"/>
    <ds:schemaRef ds:uri="316d0a14-a7f8-4db5-89ad-e708730801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CD7964-D182-460B-AABB-1204681601E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51c3d4c-f54e-462b-9d5d-cb160081600b}" enabled="1" method="Standard" siteId="{c5d7dc78-3f45-4492-8053-9441aee4531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3190</TotalTime>
  <Words>760</Words>
  <Application>Microsoft Office PowerPoint</Application>
  <PresentationFormat>Widescreen</PresentationFormat>
  <Paragraphs>123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Terina Graham</dc:creator>
  <cp:lastModifiedBy>Sylvia Maclaren</cp:lastModifiedBy>
  <cp:revision>87</cp:revision>
  <cp:lastPrinted>2023-10-10T21:53:12Z</cp:lastPrinted>
  <dcterms:created xsi:type="dcterms:W3CDTF">2018-04-18T22:06:20Z</dcterms:created>
  <dcterms:modified xsi:type="dcterms:W3CDTF">2024-10-04T08:16:31Z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0x01010063ED7741FA79EC46A5F3A071B2AAF575</vt:lpwstr>
  </property>
  <property fmtid="{D5CDD505-2E9C-101B-9397-08002B2CF9AE}" pid="3" name="MediaServiceImageTags">
    <vt:lpwstr/>
  </property>
</Properties>
</file>